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4126" r:id="rId2"/>
  </p:sldMasterIdLst>
  <p:notesMasterIdLst>
    <p:notesMasterId r:id="rId19"/>
  </p:notesMasterIdLst>
  <p:handoutMasterIdLst>
    <p:handoutMasterId r:id="rId20"/>
  </p:handoutMasterIdLst>
  <p:sldIdLst>
    <p:sldId id="1196" r:id="rId3"/>
    <p:sldId id="1222" r:id="rId4"/>
    <p:sldId id="1223" r:id="rId5"/>
    <p:sldId id="1206" r:id="rId6"/>
    <p:sldId id="1208" r:id="rId7"/>
    <p:sldId id="1209" r:id="rId8"/>
    <p:sldId id="1224" r:id="rId9"/>
    <p:sldId id="1216" r:id="rId10"/>
    <p:sldId id="1225" r:id="rId11"/>
    <p:sldId id="1219" r:id="rId12"/>
    <p:sldId id="1217" r:id="rId13"/>
    <p:sldId id="1218" r:id="rId14"/>
    <p:sldId id="1220" r:id="rId15"/>
    <p:sldId id="1226" r:id="rId16"/>
    <p:sldId id="1227" r:id="rId17"/>
    <p:sldId id="1221" r:id="rId18"/>
  </p:sldIdLst>
  <p:sldSz cx="9144000" cy="5143500" type="screen16x9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08007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816010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224015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632020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040027" algn="l" defTabSz="8160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448030" algn="l" defTabSz="8160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2856036" algn="l" defTabSz="8160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264042" algn="l" defTabSz="8160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4B58C"/>
    <a:srgbClr val="0D98DC"/>
    <a:srgbClr val="E1394A"/>
    <a:srgbClr val="F18048"/>
    <a:srgbClr val="F15853"/>
    <a:srgbClr val="788335"/>
    <a:srgbClr val="007499"/>
    <a:srgbClr val="2D66A5"/>
    <a:srgbClr val="337D80"/>
    <a:srgbClr val="2CB8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652" autoAdjust="0"/>
  </p:normalViewPr>
  <p:slideViewPr>
    <p:cSldViewPr>
      <p:cViewPr varScale="1">
        <p:scale>
          <a:sx n="64" d="100"/>
          <a:sy n="64" d="100"/>
        </p:scale>
        <p:origin x="-138" y="-102"/>
      </p:cViewPr>
      <p:guideLst>
        <p:guide orient="horz" pos="2161"/>
        <p:guide orient="horz" pos="1620"/>
        <p:guide pos="3841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2495" cy="339884"/>
          </a:xfrm>
          <a:prstGeom prst="rect">
            <a:avLst/>
          </a:prstGeom>
        </p:spPr>
        <p:txBody>
          <a:bodyPr vert="horz" lIns="90980" tIns="45493" rIns="90980" bIns="4549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51" y="0"/>
            <a:ext cx="4302493" cy="339884"/>
          </a:xfrm>
          <a:prstGeom prst="rect">
            <a:avLst/>
          </a:prstGeom>
        </p:spPr>
        <p:txBody>
          <a:bodyPr vert="horz" lIns="90980" tIns="45493" rIns="90980" bIns="454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6218"/>
            <a:ext cx="4302495" cy="339884"/>
          </a:xfrm>
          <a:prstGeom prst="rect">
            <a:avLst/>
          </a:prstGeom>
        </p:spPr>
        <p:txBody>
          <a:bodyPr vert="horz" lIns="90980" tIns="45493" rIns="90980" bIns="454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51" y="6456218"/>
            <a:ext cx="4302493" cy="339884"/>
          </a:xfrm>
          <a:prstGeom prst="rect">
            <a:avLst/>
          </a:prstGeom>
        </p:spPr>
        <p:txBody>
          <a:bodyPr vert="horz" lIns="90980" tIns="45493" rIns="90980" bIns="4549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302495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51" y="0"/>
            <a:ext cx="4302493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8"/>
            <a:ext cx="7942580" cy="30589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456218"/>
            <a:ext cx="4302495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51" y="6456218"/>
            <a:ext cx="4302493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0800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1601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22401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63202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040027" algn="l" defTabSz="8160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48030" algn="l" defTabSz="8160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56036" algn="l" defTabSz="8160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64042" algn="l" defTabSz="8160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660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F6A3-97B0-4E08-8C14-66C07FEF94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73DA-B615-4935-A1CE-FE78013D58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23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B2B0-F10D-48F3-84A1-1851683C00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2642-8E14-4939-A2F8-33C5504553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52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FC37-73D5-43E0-9BCB-930D924FC8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4A5E-89F2-4948-A4F1-68B6FF92F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782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7DF5-8C6A-4C47-80E8-E13F2197FD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67C3-DC91-4EF6-BB1C-4EA235431C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37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9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5" indent="0">
              <a:buNone/>
              <a:defRPr sz="1800" b="1"/>
            </a:lvl3pPr>
            <a:lvl4pPr marL="1371097" indent="0">
              <a:buNone/>
              <a:defRPr sz="1600" b="1"/>
            </a:lvl4pPr>
            <a:lvl5pPr marL="1828129" indent="0">
              <a:buNone/>
              <a:defRPr sz="1600" b="1"/>
            </a:lvl5pPr>
            <a:lvl6pPr marL="2285162" indent="0">
              <a:buNone/>
              <a:defRPr sz="1600" b="1"/>
            </a:lvl6pPr>
            <a:lvl7pPr marL="2742194" indent="0">
              <a:buNone/>
              <a:defRPr sz="1600" b="1"/>
            </a:lvl7pPr>
            <a:lvl8pPr marL="3199226" indent="0">
              <a:buNone/>
              <a:defRPr sz="1600" b="1"/>
            </a:lvl8pPr>
            <a:lvl9pPr marL="365625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9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5" indent="0">
              <a:buNone/>
              <a:defRPr sz="1800" b="1"/>
            </a:lvl3pPr>
            <a:lvl4pPr marL="1371097" indent="0">
              <a:buNone/>
              <a:defRPr sz="1600" b="1"/>
            </a:lvl4pPr>
            <a:lvl5pPr marL="1828129" indent="0">
              <a:buNone/>
              <a:defRPr sz="1600" b="1"/>
            </a:lvl5pPr>
            <a:lvl6pPr marL="2285162" indent="0">
              <a:buNone/>
              <a:defRPr sz="1600" b="1"/>
            </a:lvl6pPr>
            <a:lvl7pPr marL="2742194" indent="0">
              <a:buNone/>
              <a:defRPr sz="1600" b="1"/>
            </a:lvl7pPr>
            <a:lvl8pPr marL="3199226" indent="0">
              <a:buNone/>
              <a:defRPr sz="1600" b="1"/>
            </a:lvl8pPr>
            <a:lvl9pPr marL="365625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5F7C-8094-4C8D-889C-F9B70FA4BF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0BA7-8289-433B-9CBB-F61E76B13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763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0D80-A2F7-49CC-AE89-5B26669D8D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672B-5C86-4857-AB64-1ABEBFD7C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649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F2D7-58F1-4A06-9278-6655AAD64E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606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31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5" indent="0">
              <a:buNone/>
              <a:defRPr sz="1000"/>
            </a:lvl3pPr>
            <a:lvl4pPr marL="1371097" indent="0">
              <a:buNone/>
              <a:defRPr sz="900"/>
            </a:lvl4pPr>
            <a:lvl5pPr marL="1828129" indent="0">
              <a:buNone/>
              <a:defRPr sz="900"/>
            </a:lvl5pPr>
            <a:lvl6pPr marL="2285162" indent="0">
              <a:buNone/>
              <a:defRPr sz="900"/>
            </a:lvl6pPr>
            <a:lvl7pPr marL="2742194" indent="0">
              <a:buNone/>
              <a:defRPr sz="900"/>
            </a:lvl7pPr>
            <a:lvl8pPr marL="3199226" indent="0">
              <a:buNone/>
              <a:defRPr sz="900"/>
            </a:lvl8pPr>
            <a:lvl9pPr marL="365625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D7C9-7C46-41F7-B8D6-9DF4D1BCAB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6959-6C6B-464E-90F5-B6FA5F42F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59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7870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3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2" indent="0">
              <a:buNone/>
              <a:defRPr sz="2800"/>
            </a:lvl2pPr>
            <a:lvl3pPr marL="914065" indent="0">
              <a:buNone/>
              <a:defRPr sz="2400"/>
            </a:lvl3pPr>
            <a:lvl4pPr marL="1371097" indent="0">
              <a:buNone/>
              <a:defRPr sz="2000"/>
            </a:lvl4pPr>
            <a:lvl5pPr marL="1828129" indent="0">
              <a:buNone/>
              <a:defRPr sz="2000"/>
            </a:lvl5pPr>
            <a:lvl6pPr marL="2285162" indent="0">
              <a:buNone/>
              <a:defRPr sz="2000"/>
            </a:lvl6pPr>
            <a:lvl7pPr marL="2742194" indent="0">
              <a:buNone/>
              <a:defRPr sz="2000"/>
            </a:lvl7pPr>
            <a:lvl8pPr marL="3199226" indent="0">
              <a:buNone/>
              <a:defRPr sz="2000"/>
            </a:lvl8pPr>
            <a:lvl9pPr marL="3656258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5" indent="0">
              <a:buNone/>
              <a:defRPr sz="1000"/>
            </a:lvl3pPr>
            <a:lvl4pPr marL="1371097" indent="0">
              <a:buNone/>
              <a:defRPr sz="900"/>
            </a:lvl4pPr>
            <a:lvl5pPr marL="1828129" indent="0">
              <a:buNone/>
              <a:defRPr sz="900"/>
            </a:lvl5pPr>
            <a:lvl6pPr marL="2285162" indent="0">
              <a:buNone/>
              <a:defRPr sz="900"/>
            </a:lvl6pPr>
            <a:lvl7pPr marL="2742194" indent="0">
              <a:buNone/>
              <a:defRPr sz="900"/>
            </a:lvl7pPr>
            <a:lvl8pPr marL="3199226" indent="0">
              <a:buNone/>
              <a:defRPr sz="900"/>
            </a:lvl8pPr>
            <a:lvl9pPr marL="365625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71A9-AF70-4078-8FCD-649116A617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5AF3-791D-4D6B-8D3F-533307B08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715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1D9A-1308-4225-9BA8-FCC109AF0C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DA6A-76DD-4ED1-AAC6-BC5D35DC27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113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9CBB3-B119-4E54-8559-BF5004F584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75B47-7E82-4A5F-955E-349AF8BE37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25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7" y="3305175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7" y="2180037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0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0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0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0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0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0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9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007" indent="0">
              <a:buNone/>
              <a:defRPr sz="1800" b="1"/>
            </a:lvl2pPr>
            <a:lvl3pPr marL="816010" indent="0">
              <a:buNone/>
              <a:defRPr sz="1600" b="1"/>
            </a:lvl3pPr>
            <a:lvl4pPr marL="1224015" indent="0">
              <a:buNone/>
              <a:defRPr sz="1400" b="1"/>
            </a:lvl4pPr>
            <a:lvl5pPr marL="1632020" indent="0">
              <a:buNone/>
              <a:defRPr sz="1400" b="1"/>
            </a:lvl5pPr>
            <a:lvl6pPr marL="2040027" indent="0">
              <a:buNone/>
              <a:defRPr sz="1400" b="1"/>
            </a:lvl6pPr>
            <a:lvl7pPr marL="2448030" indent="0">
              <a:buNone/>
              <a:defRPr sz="1400" b="1"/>
            </a:lvl7pPr>
            <a:lvl8pPr marL="2856036" indent="0">
              <a:buNone/>
              <a:defRPr sz="1400" b="1"/>
            </a:lvl8pPr>
            <a:lvl9pPr marL="326404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61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9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007" indent="0">
              <a:buNone/>
              <a:defRPr sz="1800" b="1"/>
            </a:lvl2pPr>
            <a:lvl3pPr marL="816010" indent="0">
              <a:buNone/>
              <a:defRPr sz="1600" b="1"/>
            </a:lvl3pPr>
            <a:lvl4pPr marL="1224015" indent="0">
              <a:buNone/>
              <a:defRPr sz="1400" b="1"/>
            </a:lvl4pPr>
            <a:lvl5pPr marL="1632020" indent="0">
              <a:buNone/>
              <a:defRPr sz="1400" b="1"/>
            </a:lvl5pPr>
            <a:lvl6pPr marL="2040027" indent="0">
              <a:buNone/>
              <a:defRPr sz="1400" b="1"/>
            </a:lvl6pPr>
            <a:lvl7pPr marL="2448030" indent="0">
              <a:buNone/>
              <a:defRPr sz="1400" b="1"/>
            </a:lvl7pPr>
            <a:lvl8pPr marL="2856036" indent="0">
              <a:buNone/>
              <a:defRPr sz="1400" b="1"/>
            </a:lvl8pPr>
            <a:lvl9pPr marL="326404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61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92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30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007" indent="0">
              <a:buNone/>
              <a:defRPr sz="1000"/>
            </a:lvl2pPr>
            <a:lvl3pPr marL="816010" indent="0">
              <a:buNone/>
              <a:defRPr sz="900"/>
            </a:lvl3pPr>
            <a:lvl4pPr marL="1224015" indent="0">
              <a:buNone/>
              <a:defRPr sz="800"/>
            </a:lvl4pPr>
            <a:lvl5pPr marL="1632020" indent="0">
              <a:buNone/>
              <a:defRPr sz="800"/>
            </a:lvl5pPr>
            <a:lvl6pPr marL="2040027" indent="0">
              <a:buNone/>
              <a:defRPr sz="800"/>
            </a:lvl6pPr>
            <a:lvl7pPr marL="2448030" indent="0">
              <a:buNone/>
              <a:defRPr sz="800"/>
            </a:lvl7pPr>
            <a:lvl8pPr marL="2856036" indent="0">
              <a:buNone/>
              <a:defRPr sz="800"/>
            </a:lvl8pPr>
            <a:lvl9pPr marL="326404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5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6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8007" indent="0">
              <a:buNone/>
              <a:defRPr sz="2500"/>
            </a:lvl2pPr>
            <a:lvl3pPr marL="816010" indent="0">
              <a:buNone/>
              <a:defRPr sz="2200"/>
            </a:lvl3pPr>
            <a:lvl4pPr marL="1224015" indent="0">
              <a:buNone/>
              <a:defRPr sz="1800"/>
            </a:lvl4pPr>
            <a:lvl5pPr marL="1632020" indent="0">
              <a:buNone/>
              <a:defRPr sz="1800"/>
            </a:lvl5pPr>
            <a:lvl6pPr marL="2040027" indent="0">
              <a:buNone/>
              <a:defRPr sz="1800"/>
            </a:lvl6pPr>
            <a:lvl7pPr marL="2448030" indent="0">
              <a:buNone/>
              <a:defRPr sz="1800"/>
            </a:lvl7pPr>
            <a:lvl8pPr marL="2856036" indent="0">
              <a:buNone/>
              <a:defRPr sz="1800"/>
            </a:lvl8pPr>
            <a:lvl9pPr marL="3264042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007" indent="0">
              <a:buNone/>
              <a:defRPr sz="1000"/>
            </a:lvl2pPr>
            <a:lvl3pPr marL="816010" indent="0">
              <a:buNone/>
              <a:defRPr sz="900"/>
            </a:lvl3pPr>
            <a:lvl4pPr marL="1224015" indent="0">
              <a:buNone/>
              <a:defRPr sz="800"/>
            </a:lvl4pPr>
            <a:lvl5pPr marL="1632020" indent="0">
              <a:buNone/>
              <a:defRPr sz="800"/>
            </a:lvl5pPr>
            <a:lvl6pPr marL="2040027" indent="0">
              <a:buNone/>
              <a:defRPr sz="800"/>
            </a:lvl6pPr>
            <a:lvl7pPr marL="2448030" indent="0">
              <a:buNone/>
              <a:defRPr sz="800"/>
            </a:lvl7pPr>
            <a:lvl8pPr marL="2856036" indent="0">
              <a:buNone/>
              <a:defRPr sz="800"/>
            </a:lvl8pPr>
            <a:lvl9pPr marL="326404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01" tIns="40801" rIns="81601" bIns="408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01" tIns="40801" rIns="81601" bIns="40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4" y="4767263"/>
            <a:ext cx="2133600" cy="273844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/>
              <a:pPr>
                <a:defRPr/>
              </a:pPr>
              <a:t>04.04.2020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8007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601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4015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202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6005" indent="-30600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010" indent="-2550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13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017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23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029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034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039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043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07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1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5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02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027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03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036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042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3" rIns="91404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3" y="4767265"/>
            <a:ext cx="2133600" cy="273844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EBF409-3BB3-4D61-BFB0-B411E7B29D9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44EBF8-6628-47AD-935A-F8C48248A8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8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09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12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73" indent="-3427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8" indent="-28564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14" indent="-22851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46" indent="-22851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7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8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1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7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9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4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26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5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52644" y="1672217"/>
            <a:ext cx="8638711" cy="80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2" tIns="34265" rIns="68532" bIns="34265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О 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переходе 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МОБУ ООШ с. Средние </a:t>
            </a:r>
            <a:r>
              <a:rPr lang="ru-RU" sz="2400" b="1" dirty="0" err="1" smtClean="0">
                <a:solidFill>
                  <a:schemeClr val="tx2"/>
                </a:solidFill>
                <a:latin typeface="Arial" charset="0"/>
              </a:rPr>
              <a:t>Карамалы</a:t>
            </a:r>
            <a:endParaRPr lang="ru-RU" sz="2400" b="1" dirty="0" smtClean="0">
              <a:latin typeface="Arial" charset="0"/>
            </a:endParaRPr>
          </a:p>
          <a:p>
            <a:pPr algn="ctr" eaLnBrk="1" hangingPunct="1"/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на дистанционное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111047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95486"/>
            <a:ext cx="9144000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en-US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ОСТАВКА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БУМАЖН</a:t>
            </a:r>
            <a:r>
              <a:rPr lang="en-US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ЫХ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КЕЙС</a:t>
            </a:r>
            <a:r>
              <a:rPr lang="en-US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ОВ</a:t>
            </a:r>
            <a:endParaRPr lang="ru-RU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2111" y="1253376"/>
            <a:ext cx="1800000" cy="3462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понедельник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480" y="1299680"/>
            <a:ext cx="1440000" cy="271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571466" y="1253376"/>
            <a:ext cx="2016224" cy="33984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49520" y="965344"/>
            <a:ext cx="66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680" y="771550"/>
            <a:ext cx="1440000" cy="325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02111" y="2405504"/>
            <a:ext cx="1800000" cy="3462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571466" y="2115192"/>
            <a:ext cx="2016224" cy="33984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9520" y="1827160"/>
            <a:ext cx="66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4571466" y="2693536"/>
            <a:ext cx="2016224" cy="33984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4110" y="2405504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35696" y="1827160"/>
            <a:ext cx="561678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35696" y="3125584"/>
            <a:ext cx="561678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902111" y="3485624"/>
            <a:ext cx="1800000" cy="3462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пятница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flipH="1">
            <a:off x="4571466" y="3557632"/>
            <a:ext cx="2016224" cy="33984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4110" y="3269600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6415" y="4426663"/>
            <a:ext cx="8554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обмене учебными материалами  соблюдайте масочный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расстояние в 1,5 м.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11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783158"/>
            <a:ext cx="4572000" cy="43603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1470"/>
            <a:ext cx="9144000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ЦИФРОВЫЕ ОБРАЗОВАТЕЛЬНЫЕ РЕСУРСЫ,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КОТОРЫЕ ИСПОЛЬЗУЮТ ШКОЛЫ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783158"/>
            <a:ext cx="4320480" cy="4170372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ресурсы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«Учи.ру»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«ЯКласс»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«Московская электронная школа»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новой школы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Издательство «Просвещение»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«Мои достижения»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«Олимпиум»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ресурсы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Башкортостан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«ФИЗИКОН»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3441" y="1563638"/>
            <a:ext cx="2905118" cy="68478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4000" b="1" dirty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 классы</a:t>
            </a:r>
            <a:endParaRPr lang="ru-RU" sz="4000" b="1" dirty="0">
              <a:solidFill>
                <a:srgbClr val="0D98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7556" y="2139702"/>
            <a:ext cx="2216889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Яндекс.Учебник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3441" y="2751061"/>
            <a:ext cx="2905118" cy="68478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4000" b="1" dirty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5-8 классы</a:t>
            </a:r>
            <a:endParaRPr lang="ru-RU" sz="4000" b="1" dirty="0">
              <a:solidFill>
                <a:srgbClr val="0D98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2321" y="3298890"/>
            <a:ext cx="4167359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Виртуальная школа Сбербанка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4912" y="3874954"/>
            <a:ext cx="3162176" cy="68478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4000" b="1" dirty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9-11 классы</a:t>
            </a:r>
            <a:endParaRPr lang="ru-RU" sz="4000" b="1" dirty="0">
              <a:solidFill>
                <a:srgbClr val="0D98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1386" y="4451018"/>
            <a:ext cx="4209229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электронная школа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92001"/>
            <a:ext cx="4572000" cy="4351500"/>
          </a:xfrm>
          <a:prstGeom prst="rect">
            <a:avLst/>
          </a:prstGeom>
          <a:noFill/>
          <a:ln w="28575">
            <a:solidFill>
              <a:srgbClr val="0D98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92000"/>
            <a:ext cx="4572000" cy="807863"/>
          </a:xfrm>
          <a:prstGeom prst="rect">
            <a:avLst/>
          </a:prstGeom>
          <a:solidFill>
            <a:srgbClr val="0D98DC"/>
          </a:solidFill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ПРЕДЛОЖЕНИЕ МИНИСТЕРСТВА ОБРАЗОВАНИЯ И НАУКИ РБ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ИСПОЛЬЗОВАНИЮ ЦОР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715766"/>
            <a:ext cx="4572000" cy="0"/>
          </a:xfrm>
          <a:prstGeom prst="line">
            <a:avLst/>
          </a:prstGeom>
          <a:ln w="28575">
            <a:solidFill>
              <a:srgbClr val="0D98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3867894"/>
            <a:ext cx="4572000" cy="0"/>
          </a:xfrm>
          <a:prstGeom prst="line">
            <a:avLst/>
          </a:prstGeom>
          <a:ln w="28575">
            <a:solidFill>
              <a:srgbClr val="0D98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908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95486"/>
            <a:ext cx="9144000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УЧЁТ ДИСТАНЦИОННОЙ АКТИВНОСТИ В АИС «ОБРАЗОВАНИЕ»</a:t>
            </a:r>
          </a:p>
        </p:txBody>
      </p:sp>
      <p:pic>
        <p:nvPicPr>
          <p:cNvPr id="1026" name="Picture 2" descr="D:\Users\musina.er\AppData\Local\Microsoft\Windows\Temporary Internet Files\Content.Outlook\KJQ0I2VL\screen-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3558"/>
            <a:ext cx="83529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604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95486"/>
            <a:ext cx="9144000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ПОДГОТОВК</a:t>
            </a:r>
            <a:r>
              <a:rPr lang="en-US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К ЕГЭ И ОГЭ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040" y="3147814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https://edu.bashkortostan.ru/e-course/OO/189959/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6DE91C9B-EFBF-4230-A391-0A760F8FA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48" y="1329899"/>
            <a:ext cx="8638711" cy="139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2" tIns="34265" rIns="68532" bIns="34265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Для подготовки школьников к государственной итоговой аттестации разработан курс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«ПОДГОТОВКА К ЕГЭ»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50916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3478"/>
            <a:ext cx="8568952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Как быть, если для Вашего ребенка в школе было организовано льготное питание?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55462"/>
            <a:ext cx="878497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Если Вашему ребёнку положен «сухой паёк» в виде продуктового набора</a:t>
            </a:r>
          </a:p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 расчёта 1 набор на пять учебных дней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УТОЧНИТЕ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классного руководителя день время и место получения продуктового набора.</a:t>
            </a:r>
          </a:p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ПОЛУЧИТЕ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продуктовый набор при предъявлении документа, удостоверяющего личность.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225475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3478"/>
            <a:ext cx="8568952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ИСПОЛЬЗУЙТЕ ПОЛЕЗНЫЕ ИНТЕРНЕТ-РЕСУРСЫ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55462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электронного образования в Республике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Башкортостан, образование для детей и родителей (курсы и </a:t>
            </a:r>
            <a:r>
              <a:rPr lang="ru-RU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https://edu.bashkortostan.ru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 Российской Федерации:</a:t>
            </a:r>
          </a:p>
          <a:p>
            <a:pPr>
              <a:spcAft>
                <a:spcPts val="600"/>
              </a:spcAft>
            </a:pPr>
            <a:r>
              <a:rPr lang="ru-RU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https://edu.gov.ru/distance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 Республике Башкортостан:</a:t>
            </a:r>
          </a:p>
          <a:p>
            <a:pPr>
              <a:spcAft>
                <a:spcPts val="600"/>
              </a:spcAft>
            </a:pPr>
            <a:r>
              <a:rPr lang="ru-RU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https://education.bashkortostan.ru/activity/20867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 безопасного поведения в интернете по программе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Лиги безопасного интернета:</a:t>
            </a:r>
          </a:p>
          <a:p>
            <a:pPr>
              <a:spcAft>
                <a:spcPts val="600"/>
              </a:spcAft>
            </a:pPr>
            <a:r>
              <a:rPr lang="ru-RU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http://www.ligainternet.ru/encyclopedia-of-security/parents-and-teachers</a:t>
            </a:r>
          </a:p>
        </p:txBody>
      </p:sp>
    </p:spTree>
    <p:extLst>
      <p:ext uri="{BB962C8B-B14F-4D97-AF65-F5344CB8AC3E}">
        <p14:creationId xmlns:p14="http://schemas.microsoft.com/office/powerpoint/2010/main" xmlns="" val="1229412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03598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ДОРОГИЕ РОДИТЕЛИ!</a:t>
            </a:r>
            <a:endParaRPr lang="ru-RU" dirty="0"/>
          </a:p>
          <a:p>
            <a:pPr algn="ctr"/>
            <a:r>
              <a:rPr lang="ru-RU" dirty="0">
                <a:solidFill>
                  <a:schemeClr val="tx2"/>
                </a:solidFill>
              </a:rPr>
              <a:t>Ваши главные помощники при переходе на дистанционное обучение – </a:t>
            </a:r>
            <a:r>
              <a:rPr lang="ru-RU" b="1" dirty="0" smtClean="0">
                <a:solidFill>
                  <a:schemeClr val="tx2"/>
                </a:solidFill>
              </a:rPr>
              <a:t>классные </a:t>
            </a:r>
            <a:r>
              <a:rPr lang="ru-RU" b="1" dirty="0">
                <a:solidFill>
                  <a:schemeClr val="tx2"/>
                </a:solidFill>
              </a:rPr>
              <a:t>руководители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которые </a:t>
            </a:r>
            <a:r>
              <a:rPr lang="ru-RU" dirty="0">
                <a:solidFill>
                  <a:schemeClr val="tx2"/>
                </a:solidFill>
              </a:rPr>
              <a:t>готовы ответить на любой возникающий вопрос и помочь в решении организационных </a:t>
            </a:r>
            <a:r>
              <a:rPr lang="ru-RU" dirty="0" smtClean="0">
                <a:solidFill>
                  <a:schemeClr val="tx2"/>
                </a:solidFill>
              </a:rPr>
              <a:t>вопросов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/>
              <a:t> 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tx2"/>
                </a:solidFill>
              </a:rPr>
              <a:t>«горячая линия» </a:t>
            </a:r>
            <a:r>
              <a:rPr lang="ru-RU" b="1" dirty="0">
                <a:solidFill>
                  <a:schemeClr val="tx2"/>
                </a:solidFill>
              </a:rPr>
              <a:t>по переходу на дистанционное обучение: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+7 (347) 292-11-52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40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3209" y="123478"/>
            <a:ext cx="9144000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ПАМЯТКА ДЛЯ РОДИТЕЛЕЙ </a:t>
            </a:r>
            <a:b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ОРГАНИЗАЦИИ  ДИСТАНЦИОННОГО ОБУЧЕНИЯ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59582"/>
            <a:ext cx="3653974" cy="35819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3968" y="105958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КАК ОРГАНИЗОВАТЬ ДИСТАНЦИОННОЕ ОБУЧЕНИЕ?</a:t>
            </a:r>
          </a:p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КАК БЫТЬ, ЕСЛИ ДЛЯ ВАШЕГО РЕБЕНКА В ШКОЛЕ БЫЛО ОРГАНИЗОВАНО ЛЬГОТНОЕ ПИТАНИЕ?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ИСПОЛЬЗУЙТЕ ПОЛЕЗНЫЕ ИНТЕРНЕТ-РЕСУРСЫ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09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31215"/>
            <a:ext cx="7056784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КАК ОРГАНИЗОВАТЬ ДИСТАНЦИОННОЕ ОБУЧЕНИЕ?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55462"/>
            <a:ext cx="87849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ОБСУДИТЕ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СОГЛАСУЙТЕ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Вашим классным руководителем один из трёх форматов дистанционного обучения Вашего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ребёнка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ИЗУЧИТЕ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заранее расписание уроков и «звонков», которое Вам направит классный руководитель, расписание публикуется на школьном сайте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Республике Башкортостан для всех школьников, обучающихся дистанционно, разработано единое расписание «звонков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spcAft>
                <a:spcPts val="600"/>
              </a:spcAft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ПОДДЕРЖИВАЙТЕ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постоянную связь с классным руководителем, учителями-предметниками любым удобным для Вас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способом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6526027"/>
              </p:ext>
            </p:extLst>
          </p:nvPr>
        </p:nvGraphicFramePr>
        <p:xfrm>
          <a:off x="611560" y="2643758"/>
          <a:ext cx="7704856" cy="1425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0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4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уроков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 ч.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продолжительность урока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минут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продолжительность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перемены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минут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большая перемена (после 2 урока) – время обеда </a:t>
                      </a:r>
                      <a:b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Вашего ребёнка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минут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581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23478"/>
            <a:ext cx="9144000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ОРГАНИЗАЦИЯ УЧЕБНОГО ПРОЦЕССА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ПОСЛЕ ВЕСЕННИХ КАНИКУЛ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72000" y="771550"/>
            <a:ext cx="0" cy="437195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1520" y="2931790"/>
            <a:ext cx="86409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8769" y="89174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ДЕЖУРНЫЕ ГРУППЫ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89174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ОНЛАЙН-УРОКИ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8769" y="300379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КЕЙС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00379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БУМАЖНЫЙ КЕЙС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33229"/>
            <a:ext cx="806497" cy="11620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433229"/>
            <a:ext cx="806497" cy="11620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646893"/>
            <a:ext cx="806497" cy="11620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646893"/>
            <a:ext cx="806497" cy="116208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93649" y="1275606"/>
            <a:ext cx="35783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ДЕЖУРНЫХ ГРУПП НЕТ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77381" y="1275606"/>
            <a:ext cx="34343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ДИСТАНЦИОННОЕ ОБУЧЕНИЕ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Онлайн-уроки учитель может проводить 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школы или из дома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3350771"/>
            <a:ext cx="3434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ДИСТАНЦИОННОЕ ОБУЧЕНИЕ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проводятся 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интернет-технологий, обмен данными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электронной почте,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 в групповых чатах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77381" y="3350771"/>
            <a:ext cx="3434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ДИСТАНЦИОННОЕ ОБУЧЕНИЕ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проводятся 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использования компьютеров  и интернет-технологий, обмен данными только в бумажном варианте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72337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09328"/>
            <a:ext cx="9144000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ОНЛАЙН-УРОКИ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15566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Онлайн-уроки проводятся с использованием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Интернет-технологий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 их проведении возможны онлайн-трансляции и прямые включения учителей и учеников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89838" y="3173237"/>
            <a:ext cx="494330" cy="83867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5000" b="1" dirty="0" smtClean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5000" b="1" dirty="0">
              <a:solidFill>
                <a:srgbClr val="0D98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00553" y="3188626"/>
            <a:ext cx="3144315" cy="80789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педагогов, у которых дома</a:t>
            </a:r>
            <a:b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условия для проведения онлайн-уроков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1" r="2619"/>
          <a:stretch/>
        </p:blipFill>
        <p:spPr>
          <a:xfrm>
            <a:off x="107504" y="1914525"/>
            <a:ext cx="3692171" cy="267344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33972" y="1851670"/>
            <a:ext cx="850196" cy="83867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5000" b="1" dirty="0" smtClean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5000" b="1" dirty="0">
              <a:solidFill>
                <a:srgbClr val="0D98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08205" y="1990169"/>
            <a:ext cx="3144315" cy="561674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детей, которые будут </a:t>
            </a:r>
            <a:b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учиться в онлайне</a:t>
            </a:r>
          </a:p>
        </p:txBody>
      </p:sp>
    </p:spTree>
    <p:extLst>
      <p:ext uri="{BB962C8B-B14F-4D97-AF65-F5344CB8AC3E}">
        <p14:creationId xmlns:p14="http://schemas.microsoft.com/office/powerpoint/2010/main" xmlns="" val="245860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1470"/>
            <a:ext cx="9144000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КЕЙС-ТЕХНОЛОГИИ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ЭЛЕКТРОННЫЙ КЕЙС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57" t="7800" r="6128"/>
          <a:stretch/>
        </p:blipFill>
        <p:spPr>
          <a:xfrm>
            <a:off x="107504" y="1025923"/>
            <a:ext cx="1740142" cy="121335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495301" y="2355726"/>
            <a:ext cx="1135531" cy="114645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7000" b="1" dirty="0" smtClean="0">
                <a:solidFill>
                  <a:srgbClr val="F18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ru-RU" sz="7000" b="1" dirty="0">
              <a:solidFill>
                <a:srgbClr val="F18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35895" y="2617337"/>
            <a:ext cx="5256585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обучающихся</a:t>
            </a:r>
            <a:r>
              <a:rPr lang="ru-RU" sz="1800" b="1" dirty="0" smtClean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 могут </a:t>
            </a:r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</a:t>
            </a:r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кейс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44802" y="3577185"/>
            <a:ext cx="1086030" cy="114645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7000" b="1" dirty="0" smtClean="0">
                <a:solidFill>
                  <a:srgbClr val="F18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7000" b="1" dirty="0">
              <a:solidFill>
                <a:srgbClr val="F18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35896" y="3700296"/>
            <a:ext cx="5153212" cy="900228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педагогов, у которых есть условия проведения уроков </a:t>
            </a:r>
            <a:b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электронными кейсами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855462"/>
            <a:ext cx="72008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Интернет-технологий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трансляций.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Доставка электронных материалов средствами электронной почты или в мессенджерах</a:t>
            </a:r>
          </a:p>
        </p:txBody>
      </p:sp>
    </p:spTree>
    <p:extLst>
      <p:ext uri="{BB962C8B-B14F-4D97-AF65-F5344CB8AC3E}">
        <p14:creationId xmlns:p14="http://schemas.microsoft.com/office/powerpoint/2010/main" xmlns="" val="162113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23478"/>
            <a:ext cx="7056784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Если Вы согласовали онлайн обучение или обучение с применением электронных кейсов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55462"/>
            <a:ext cx="878497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ПРОВЕРЬТЕ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работоспособность оборудования: компьютера, средств мобильной связи и других устройств, которые позволят обеспечить дистанционное обучение, уточните скорость Интернета;</a:t>
            </a:r>
          </a:p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ОБЕСПЕЧЬТЕ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Вашему школьнику свободный доступ к компьютеру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интернету, создайте ему собственный электронный адрес;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УСТАНОВИТЕ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программу родительского контроля на устройствах Вашего ребёнка, подключенных к интернету, выберите программу по ссылке: https://irorb.ru/obzor-programm-roditelskogo-kontrolya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ИЗУЧИТЕ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безопасного поведения в интернете и обсудите их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ребёнком http://www.ligainternet.ru/encyclopedia-of-security/parents-and-teachers</a:t>
            </a:r>
          </a:p>
          <a:p>
            <a:pPr>
              <a:spcAft>
                <a:spcPts val="600"/>
              </a:spcAft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46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1470"/>
            <a:ext cx="9144000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КЕЙС-ТЕХНОЛОГИИ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БУМАЖНЫЙ КЕЙС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350826" y="2001364"/>
            <a:ext cx="636998" cy="114645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7000" b="1" dirty="0" smtClean="0">
                <a:solidFill>
                  <a:srgbClr val="E1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7000" b="1" dirty="0">
              <a:solidFill>
                <a:srgbClr val="E139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12436" y="2401474"/>
            <a:ext cx="3791812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 без условий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350826" y="3225500"/>
            <a:ext cx="636998" cy="114645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7000" b="1" dirty="0" smtClean="0">
                <a:solidFill>
                  <a:srgbClr val="E1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7000" b="1" dirty="0">
              <a:solidFill>
                <a:srgbClr val="E139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12436" y="3625610"/>
            <a:ext cx="3791812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без условий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462116-7278-4CD3-89E8-CB93AFEB43A2}"/>
              </a:ext>
            </a:extLst>
          </p:cNvPr>
          <p:cNvSpPr/>
          <p:nvPr/>
        </p:nvSpPr>
        <p:spPr>
          <a:xfrm>
            <a:off x="107504" y="855462"/>
            <a:ext cx="9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использования компьютеров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нтернета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данными на бумажных носителях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Обратная связь с помощью телефона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179789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23478"/>
            <a:ext cx="8136904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Если Вы согласовали использование бумажных кейсов: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55462"/>
            <a:ext cx="8784976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заранее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ОБГОВОРИТЕ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классным руководителем место время обмена кейсами и выполненными домашними заданиями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обмена учебными материалами и информацией установлены следующие дни: понедельник, среда,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пятница (по схеме)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обмен учебными материалами и информацией лежит на учителях и родителях ученика, минимизируйте случаи личного контакта Ваших детей с работниками школы. При обмене учебными материалами  соблюдайте масочный режим и расстояние в 1,5 м.</a:t>
            </a:r>
          </a:p>
          <a:p>
            <a:pPr>
              <a:spcAft>
                <a:spcPts val="600"/>
              </a:spcAft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288401"/>
      </p:ext>
    </p:extLst>
  </p:cSld>
  <p:clrMapOvr>
    <a:masterClrMapping/>
  </p:clrMapOvr>
</p:sld>
</file>

<file path=ppt/theme/theme1.xml><?xml version="1.0" encoding="utf-8"?>
<a:theme xmlns:a="http://schemas.openxmlformats.org/drawingml/2006/main" name="Z_1_Операти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формат Правительства Р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ормат Правительства РБ" id="{4AD46BB1-1525-4C95-9D79-72F2E6175BC0}" vid="{019FCBE3-4E17-47EE-A839-4553241BB07E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17714</TotalTime>
  <Words>675</Words>
  <Application>Microsoft Office PowerPoint</Application>
  <PresentationFormat>Экран (16:9)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Z_1_Оперативка</vt:lpstr>
      <vt:lpstr>формат Правительства РБ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Управление делами Президента РБ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1</cp:lastModifiedBy>
  <cp:revision>1479</cp:revision>
  <cp:lastPrinted>2020-03-21T06:32:19Z</cp:lastPrinted>
  <dcterms:created xsi:type="dcterms:W3CDTF">2019-01-16T12:04:58Z</dcterms:created>
  <dcterms:modified xsi:type="dcterms:W3CDTF">2020-04-04T06:30:33Z</dcterms:modified>
</cp:coreProperties>
</file>